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1387" r:id="rId3"/>
    <p:sldId id="1802" r:id="rId4"/>
    <p:sldId id="1840" r:id="rId5"/>
    <p:sldId id="1906" r:id="rId6"/>
    <p:sldId id="1875" r:id="rId7"/>
    <p:sldId id="1877" r:id="rId8"/>
    <p:sldId id="1878" r:id="rId9"/>
    <p:sldId id="1879" r:id="rId10"/>
    <p:sldId id="1880" r:id="rId11"/>
    <p:sldId id="1881" r:id="rId12"/>
    <p:sldId id="1883" r:id="rId13"/>
    <p:sldId id="1884" r:id="rId14"/>
    <p:sldId id="1885" r:id="rId15"/>
    <p:sldId id="1886" r:id="rId16"/>
    <p:sldId id="1887" r:id="rId17"/>
    <p:sldId id="1888" r:id="rId18"/>
    <p:sldId id="1889" r:id="rId19"/>
    <p:sldId id="1890" r:id="rId20"/>
    <p:sldId id="1893" r:id="rId21"/>
    <p:sldId id="1894" r:id="rId22"/>
    <p:sldId id="1895" r:id="rId23"/>
    <p:sldId id="1907" r:id="rId24"/>
    <p:sldId id="1908" r:id="rId25"/>
    <p:sldId id="1909" r:id="rId26"/>
    <p:sldId id="1910" r:id="rId27"/>
    <p:sldId id="1911" r:id="rId28"/>
    <p:sldId id="1912" r:id="rId29"/>
    <p:sldId id="1913" r:id="rId30"/>
    <p:sldId id="1914" r:id="rId31"/>
    <p:sldId id="1915" r:id="rId32"/>
    <p:sldId id="1916" r:id="rId33"/>
    <p:sldId id="1917" r:id="rId34"/>
    <p:sldId id="1918" r:id="rId35"/>
    <p:sldId id="1919" r:id="rId36"/>
    <p:sldId id="1920" r:id="rId37"/>
    <p:sldId id="1921" r:id="rId38"/>
    <p:sldId id="1922" r:id="rId39"/>
    <p:sldId id="1923" r:id="rId40"/>
    <p:sldId id="1896" r:id="rId41"/>
    <p:sldId id="1897" r:id="rId42"/>
    <p:sldId id="1898" r:id="rId43"/>
    <p:sldId id="1899" r:id="rId44"/>
    <p:sldId id="1900" r:id="rId45"/>
    <p:sldId id="1901" r:id="rId46"/>
    <p:sldId id="1902" r:id="rId47"/>
    <p:sldId id="1903" r:id="rId48"/>
    <p:sldId id="1904" r:id="rId49"/>
    <p:sldId id="1905" r:id="rId50"/>
    <p:sldId id="715" r:id="rId5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4" autoAdjust="0"/>
    <p:restoredTop sz="94706" autoAdjust="0"/>
  </p:normalViewPr>
  <p:slideViewPr>
    <p:cSldViewPr snapToGrid="0">
      <p:cViewPr varScale="1">
        <p:scale>
          <a:sx n="69" d="100"/>
          <a:sy n="69" d="100"/>
        </p:scale>
        <p:origin x="1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5972E6-0498-4D55-842E-7A49A5C1B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6C62C-1CED-4E59-8DBB-C50525C3AA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04/2/2020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A5F6-F923-4074-9AA5-BD4FE41E49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19674-55F6-41D0-8599-77665D4FA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969583-6752-4CDC-B5A3-CACBDCE34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7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6DDD6E-C917-4A14-8173-A545801DF30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281F7D-0DBE-472C-9E5B-DB6A655B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foo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9" y="243611"/>
            <a:ext cx="4818644" cy="55793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883517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162078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BA121"/>
                </a:solidFill>
                <a:latin typeface="Minion Pro"/>
                <a:cs typeface="Minion Pro"/>
              </a:rPr>
              <a:t>WWW.LCRLAW.COM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247216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230420" y="923636"/>
            <a:ext cx="3458505" cy="2439940"/>
          </a:xfrm>
          <a:prstGeom prst="rect">
            <a:avLst/>
          </a:prstGeom>
          <a:solidFill>
            <a:srgbClr val="FFCF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1713860" y="1447800"/>
            <a:ext cx="1532209" cy="930564"/>
          </a:xfrm>
          <a:prstGeom prst="rect">
            <a:avLst/>
          </a:prstGeom>
          <a:solidFill>
            <a:srgbClr val="2A3620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A9922"/>
                </a:solidFill>
                <a:latin typeface="Minion Pro"/>
                <a:cs typeface="Minion Pro"/>
              </a:rPr>
              <a:t>WWW.LCRLAW.COM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20889" y="700424"/>
            <a:ext cx="2026868" cy="1270000"/>
          </a:xfrm>
          <a:prstGeom prst="rect">
            <a:avLst/>
          </a:prstGeom>
          <a:solidFill>
            <a:srgbClr val="EBA121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612281" y="828517"/>
            <a:ext cx="2160284" cy="1025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050" spc="0" dirty="0">
                <a:solidFill>
                  <a:schemeClr val="bg1"/>
                </a:solidFill>
                <a:latin typeface="Arial"/>
                <a:cs typeface="Arial"/>
              </a:rPr>
              <a:t>COMMITTED</a:t>
            </a: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 TO THE</a:t>
            </a:r>
          </a:p>
          <a:p>
            <a:pPr algn="l">
              <a:lnSpc>
                <a:spcPct val="80000"/>
              </a:lnSpc>
            </a:pPr>
            <a:r>
              <a:rPr lang="en-US" sz="2000" spc="0" baseline="0" dirty="0">
                <a:solidFill>
                  <a:srgbClr val="FFCF65"/>
                </a:solidFill>
                <a:latin typeface="Arial"/>
                <a:cs typeface="Arial"/>
              </a:rPr>
              <a:t>SUCCESS</a:t>
            </a:r>
          </a:p>
          <a:p>
            <a:pPr algn="l">
              <a:lnSpc>
                <a:spcPct val="80000"/>
              </a:lnSpc>
            </a:pP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OF OUR</a:t>
            </a:r>
          </a:p>
          <a:p>
            <a:pPr algn="l">
              <a:lnSpc>
                <a:spcPct val="80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CLIENTS &amp;</a:t>
            </a:r>
          </a:p>
          <a:p>
            <a:pPr algn="l">
              <a:lnSpc>
                <a:spcPct val="75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COMMUNITY</a:t>
            </a:r>
            <a:r>
              <a:rPr lang="en-US" sz="1800" spc="0" baseline="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800" spc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768062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046623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pic>
        <p:nvPicPr>
          <p:cNvPr id="2" name="Picture 1" descr="famil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564" y="533401"/>
            <a:ext cx="1368685" cy="84974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 cmpd="sng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pic>
        <p:nvPicPr>
          <p:cNvPr id="4" name="Picture 3" descr="cour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76601"/>
            <a:ext cx="3103171" cy="1926591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shakinghands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75" y="1844194"/>
            <a:ext cx="2626975" cy="1630946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57487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6158" y="1888144"/>
            <a:ext cx="8403724" cy="9829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000" b="1" cap="all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section Title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150018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057051" y="2610704"/>
            <a:ext cx="10108687" cy="11480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9897873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147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2018" y="291528"/>
            <a:ext cx="11038117" cy="6039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2018" y="948362"/>
            <a:ext cx="11038117" cy="53352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02018" y="907094"/>
            <a:ext cx="11038117" cy="11482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1354568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658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08256" cy="68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268685" y="499876"/>
            <a:ext cx="6341508" cy="2586981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Minion Pro"/>
              </a:rPr>
              <a:t>COVID-19, the Vaccine and the Workplace</a:t>
            </a:r>
          </a:p>
          <a:p>
            <a:pPr algn="ctr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Minion Pro"/>
              </a:rPr>
              <a:t>Part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Minion Pro"/>
              </a:rPr>
              <a:t>II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Minion Pro"/>
            </a:endParaRPr>
          </a:p>
          <a:p>
            <a:pPr algn="ctr"/>
            <a:endParaRPr lang="en-US" sz="2800" b="1" dirty="0">
              <a:latin typeface="Minion Pro"/>
            </a:endParaRPr>
          </a:p>
          <a:p>
            <a:pPr algn="ctr"/>
            <a:r>
              <a:rPr lang="en-US" sz="2800" b="1" dirty="0" smtClean="0">
                <a:latin typeface="Minion Pro"/>
              </a:rPr>
              <a:t>April 21, </a:t>
            </a:r>
            <a:r>
              <a:rPr lang="en-US" sz="2800" b="1" dirty="0">
                <a:latin typeface="Minion Pro"/>
              </a:rPr>
              <a:t>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3200" y="2584532"/>
            <a:ext cx="4518120" cy="23717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EBA12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A355F4-CA1F-4858-8696-C9B1832BE0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91" y="3912928"/>
            <a:ext cx="3501358" cy="164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6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Executive Order 192: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Imposes requirements on every employer-business, non-profit, governmental and educational entity to take steps to prevent the spread of COVID-19</a:t>
            </a:r>
          </a:p>
        </p:txBody>
      </p:sp>
    </p:spTree>
    <p:extLst>
      <p:ext uri="{BB962C8B-B14F-4D97-AF65-F5344CB8AC3E}">
        <p14:creationId xmlns:p14="http://schemas.microsoft.com/office/powerpoint/2010/main" val="139366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Executive Order 192: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Is it unlawful to retaliate against an employee for filing a 192 complaint?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868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NJAC 12:70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Prohibits firing or punishing an employee who requests time off based on a medical professional’s determination that the employee has COVID-19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932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NJAC 12:70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This applies only during the COVID-19 Pandemic and related Public Health Emergency and State Emergency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6388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Federal Emergency Paid Sick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Employers “may” provide paid sick leave.   Employers are no longer (after December 31, 2020) required under the Federal Emergency Law to provide paid sick leave. Employer tax credits are available. </a:t>
            </a:r>
          </a:p>
        </p:txBody>
      </p:sp>
    </p:spTree>
    <p:extLst>
      <p:ext uri="{BB962C8B-B14F-4D97-AF65-F5344CB8AC3E}">
        <p14:creationId xmlns:p14="http://schemas.microsoft.com/office/powerpoint/2010/main" val="2184115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 Family Leave Act (NJFLA)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If eligible and work for a covered employer, an employee </a:t>
            </a:r>
            <a:r>
              <a:rPr lang="en-US" sz="3600" u="sng" dirty="0"/>
              <a:t>may </a:t>
            </a:r>
            <a:r>
              <a:rPr lang="en-US" sz="3600" dirty="0"/>
              <a:t>be entitled to up to 12 weeks of job protected leave to care for a family member in a two year period.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00559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 Earned Sick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Most NJ workers are entitled to up to 40 hours of earned sick leave to care for themselves or a family member.  This applies to: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Full time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Part time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Temporary</a:t>
            </a:r>
          </a:p>
        </p:txBody>
      </p:sp>
    </p:spTree>
    <p:extLst>
      <p:ext uri="{BB962C8B-B14F-4D97-AF65-F5344CB8AC3E}">
        <p14:creationId xmlns:p14="http://schemas.microsoft.com/office/powerpoint/2010/main" val="253910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 Temporary Disability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Benefits can partially replace the employee’s wages when they have to stop work due to an illness or injury, including COVID-19</a:t>
            </a:r>
          </a:p>
        </p:txBody>
      </p:sp>
    </p:spTree>
    <p:extLst>
      <p:ext uri="{BB962C8B-B14F-4D97-AF65-F5344CB8AC3E}">
        <p14:creationId xmlns:p14="http://schemas.microsoft.com/office/powerpoint/2010/main" val="3790707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Workers’ 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If the employee was exposed to COVID-19 in the workplace they </a:t>
            </a:r>
            <a:r>
              <a:rPr lang="en-US" sz="3600" u="sng" dirty="0"/>
              <a:t>may</a:t>
            </a:r>
            <a:r>
              <a:rPr lang="en-US" sz="3600" dirty="0"/>
              <a:t> be eligible for Workers’ Compensation benefits</a:t>
            </a:r>
          </a:p>
        </p:txBody>
      </p:sp>
    </p:spTree>
    <p:extLst>
      <p:ext uri="{BB962C8B-B14F-4D97-AF65-F5344CB8AC3E}">
        <p14:creationId xmlns:p14="http://schemas.microsoft.com/office/powerpoint/2010/main" val="44533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Mandatory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Employers do have the legal right to require their employees to be vaccinated against COVID-19</a:t>
            </a:r>
          </a:p>
        </p:txBody>
      </p:sp>
    </p:spTree>
    <p:extLst>
      <p:ext uri="{BB962C8B-B14F-4D97-AF65-F5344CB8AC3E}">
        <p14:creationId xmlns:p14="http://schemas.microsoft.com/office/powerpoint/2010/main" val="273621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4" y="116114"/>
            <a:ext cx="8169093" cy="72208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Disclaimer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24025" y="1074057"/>
            <a:ext cx="874395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6100" i="1" dirty="0"/>
              <a:t>The materials contained in this presentation were created by Laddey, Clark &amp; Ryan, LLP, for informational purposes only and are not intended and should not be construed as a substitute for legal advice.</a:t>
            </a:r>
          </a:p>
          <a:p>
            <a:r>
              <a:rPr lang="en-US" sz="6100" i="1" dirty="0"/>
              <a:t>This seminar is not intended to create an attorney-client relationship between you and Laddey, Clark &amp; Ryan, LLP.  </a:t>
            </a:r>
          </a:p>
          <a:p>
            <a:r>
              <a:rPr lang="en-US" sz="6100" i="1" dirty="0"/>
              <a:t>This seminar is not intended to serve as an advertisement or solicitation.</a:t>
            </a:r>
          </a:p>
          <a:p>
            <a:r>
              <a:rPr lang="en-US" sz="6100" i="1" dirty="0"/>
              <a:t>All materials in this seminar are copyrighted © 2021 Laddey, Clark &amp; Ryan, LLP. </a:t>
            </a:r>
          </a:p>
          <a:p>
            <a:r>
              <a:rPr lang="en-US" sz="6100" i="1" dirty="0"/>
              <a:t>The reproduction of any materials contained in this seminar without the permission of Laddey, Clark &amp; Ryan, LLP,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26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The U.S. Equal Employment Opportunity Commission (EEOC), which is the federal agency that enforces civil rights laws against workplace discrimination, confirmed that employers can mandate employees getting the 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2531179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Exceptions include:</a:t>
            </a:r>
          </a:p>
          <a:p>
            <a:pPr algn="ctr"/>
            <a:endParaRPr lang="en-US" sz="3600" dirty="0"/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/>
              <a:t>Documented medical or disability issue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/>
              <a:t>A sincerely held religious belief</a:t>
            </a:r>
          </a:p>
        </p:txBody>
      </p:sp>
    </p:spTree>
    <p:extLst>
      <p:ext uri="{BB962C8B-B14F-4D97-AF65-F5344CB8AC3E}">
        <p14:creationId xmlns:p14="http://schemas.microsoft.com/office/powerpoint/2010/main" val="4101742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Personal preference reasons are not recognized under the law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I don’t like needles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I don’t think it is safe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I don’t trust the government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Nobody can tell me what to do!</a:t>
            </a:r>
          </a:p>
        </p:txBody>
      </p:sp>
    </p:spTree>
    <p:extLst>
      <p:ext uri="{BB962C8B-B14F-4D97-AF65-F5344CB8AC3E}">
        <p14:creationId xmlns:p14="http://schemas.microsoft.com/office/powerpoint/2010/main" val="2083667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pPr algn="ctr"/>
            <a:r>
              <a:rPr lang="en-US" sz="4400" dirty="0" smtClean="0"/>
              <a:t>So now, what is an employer to do?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0994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I. How should an employer respond to an employee who resists returning to onsite work due to fear of contracting the coronavirus?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5960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pPr algn="ctr"/>
            <a:r>
              <a:rPr lang="en-US" sz="4400" dirty="0" smtClean="0"/>
              <a:t>It depends!!!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9116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Existing health condition: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FMLA – start the leave process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ADA – initiate the ADA’s interactive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1053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3600" dirty="0" smtClean="0"/>
              <a:t>II. What are the issues related to COVIID-19 leave requests?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4493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Families First Coronavirus Response Act (FFCRA)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Required leave ended on December 31, 2020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Tax credits for such paid leave ended on March 31,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4277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NJ Earned Sick Leave Law</a:t>
            </a:r>
          </a:p>
          <a:p>
            <a:pPr algn="ctr"/>
            <a:r>
              <a:rPr lang="en-US" sz="3600" dirty="0" smtClean="0"/>
              <a:t>Not limited to COVID.  May entitle employee up to 40 hours of earned sick leave.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424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066" y="1241128"/>
            <a:ext cx="8842217" cy="4660908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Workers’ compensation for COVID-19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Are tests required before returning to work?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Can periodic tests be required?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Can an employee engage in Contact Tracing?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Are “psychological” claims legitimate?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Returning to the office and reasonable accommodation.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COVID-related discipline and termination.</a:t>
            </a:r>
            <a:endParaRPr lang="en-US" sz="3600" dirty="0"/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956114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algn="ctr"/>
            <a:r>
              <a:rPr lang="en-US" sz="4000" dirty="0" smtClean="0"/>
              <a:t>Compliance with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Union contracts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Employer’s Employee Handbook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8656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III. Can employers require employees to receive a COVID-19 vaccine or show proof that they have been vaccinated?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3155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pPr algn="ctr"/>
            <a:r>
              <a:rPr lang="en-US" sz="4400" dirty="0" smtClean="0"/>
              <a:t>YES!</a:t>
            </a:r>
          </a:p>
          <a:p>
            <a:pPr algn="ctr"/>
            <a:endParaRPr lang="en-US" sz="4400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EEOC Guidance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OSHA Guidance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5681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IV. Can employers restrict employee’s off duty conduct?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0185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/>
              <a:t>Hopefully pandemic is coming to an end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/>
              <a:t>Quarantine Fatigue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2909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Personal travel is particularly challenging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0425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Religious or Political Gatherings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3988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Sick Family Member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50486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V. Can an employer be held liable if an employee who contracted the virus at work spreads it among relatives at home?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34585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   Secondary exposure liability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dirty="0" smtClean="0"/>
              <a:t>Claim against Amazon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894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Consistent, uniform enforcement of all policies—especially those pertaining to discipline—is critical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All employees must be subject to the same discipline in accordance with established, written policies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Reasonable accommodations may be required for certain employees during the COVID-19 pandemic, particularly regarding discipline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298675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Workers Compensation Claims related to </a:t>
            </a:r>
            <a:r>
              <a:rPr lang="en-US" dirty="0" err="1"/>
              <a:t>Covid</a:t>
            </a:r>
            <a:r>
              <a:rPr lang="en-US" dirty="0"/>
              <a:t> 19: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sz="3600" b="1" u="sng" dirty="0" smtClean="0"/>
              <a:t>We are just in the initial stages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These claims </a:t>
            </a:r>
            <a:r>
              <a:rPr lang="en-US" sz="3600" b="1" dirty="0" smtClean="0"/>
              <a:t>are coming.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As information regarding how the disease affects a person evolves - these claims may get stronger.</a:t>
            </a:r>
          </a:p>
          <a:p>
            <a:endParaRPr lang="en-US" dirty="0"/>
          </a:p>
          <a:p>
            <a:pPr algn="ctr"/>
            <a:r>
              <a:rPr lang="en-US" b="1" dirty="0" smtClean="0"/>
              <a:t>It will take </a:t>
            </a:r>
            <a:r>
              <a:rPr lang="en-US" b="1" u="sng" dirty="0" smtClean="0"/>
              <a:t>years</a:t>
            </a:r>
            <a:r>
              <a:rPr lang="en-US" b="1" dirty="0" smtClean="0"/>
              <a:t> for these cases to get through the court system. As such, guidance relating to these claims is always evolving.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Workers’ Compensation in a Nutshell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967" y="1250653"/>
            <a:ext cx="8842217" cy="4660908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Injured </a:t>
            </a:r>
            <a:r>
              <a:rPr lang="en-US" b="1" u="sng" dirty="0"/>
              <a:t>on the job you are entitled to three benefits:</a:t>
            </a:r>
          </a:p>
          <a:p>
            <a:pPr lvl="0"/>
            <a:r>
              <a:rPr lang="en-US" dirty="0" smtClean="0"/>
              <a:t>1. Full </a:t>
            </a:r>
            <a:r>
              <a:rPr lang="en-US" dirty="0"/>
              <a:t>medical covered.</a:t>
            </a:r>
          </a:p>
          <a:p>
            <a:pPr lvl="0"/>
            <a:r>
              <a:rPr lang="en-US" dirty="0" smtClean="0"/>
              <a:t>2. Temporary </a:t>
            </a:r>
            <a:r>
              <a:rPr lang="en-US" dirty="0"/>
              <a:t>wage replacement: 70% of your salary up to $969 per week.</a:t>
            </a:r>
          </a:p>
          <a:p>
            <a:pPr lvl="0"/>
            <a:r>
              <a:rPr lang="en-US" dirty="0" smtClean="0"/>
              <a:t>3. Permanency </a:t>
            </a:r>
            <a:r>
              <a:rPr lang="en-US" dirty="0"/>
              <a:t>Awards: percentage of disability regarding a body part.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u="sng" dirty="0"/>
              <a:t>Specific injuries: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. Injuries </a:t>
            </a:r>
            <a:r>
              <a:rPr lang="en-US" dirty="0"/>
              <a:t>occurring at specific dates: Broken bones, back and neck injuries, Etc. on a date certain.</a:t>
            </a:r>
          </a:p>
          <a:p>
            <a:pPr lvl="2"/>
            <a:r>
              <a:rPr lang="en-US" dirty="0" smtClean="0"/>
              <a:t>ii. Reported </a:t>
            </a:r>
            <a:r>
              <a:rPr lang="en-US" dirty="0"/>
              <a:t>promptly to the employer.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u="sng" dirty="0"/>
              <a:t>Occupational Disease:</a:t>
            </a:r>
          </a:p>
          <a:p>
            <a:pPr lvl="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 A </a:t>
            </a:r>
            <a:r>
              <a:rPr lang="en-US" dirty="0"/>
              <a:t>disease obtained on the job. Usually no specific date. </a:t>
            </a:r>
          </a:p>
          <a:p>
            <a:pPr lvl="0"/>
            <a:r>
              <a:rPr lang="en-US" dirty="0" smtClean="0"/>
              <a:t>		ii. Injuries </a:t>
            </a:r>
            <a:r>
              <a:rPr lang="en-US" dirty="0"/>
              <a:t>that developed over time: exposures to chemicals, tick bites, carpal tunnel.</a:t>
            </a:r>
          </a:p>
          <a:p>
            <a:pPr lvl="0"/>
            <a:r>
              <a:rPr lang="en-US" dirty="0" smtClean="0"/>
              <a:t>		iii. Once </a:t>
            </a:r>
            <a:r>
              <a:rPr lang="en-US" dirty="0"/>
              <a:t>injury/condition linked to work: 90 days to file a claim.</a:t>
            </a:r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6538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COVID 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Covid</a:t>
            </a:r>
            <a:r>
              <a:rPr lang="en-US" sz="3200" b="1" dirty="0"/>
              <a:t> </a:t>
            </a:r>
            <a:r>
              <a:rPr lang="en-US" sz="3200" b="1" dirty="0" smtClean="0"/>
              <a:t>19 </a:t>
            </a:r>
            <a:r>
              <a:rPr lang="en-US" sz="3200" b="1" dirty="0"/>
              <a:t>Fits squarely within the Occupational Disease category or the workers’ compensation statute.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algn="ctr"/>
            <a:r>
              <a:rPr lang="en-US" b="1" dirty="0" smtClean="0"/>
              <a:t>Initial </a:t>
            </a:r>
            <a:r>
              <a:rPr lang="en-US" b="1" dirty="0"/>
              <a:t>questions to </a:t>
            </a:r>
            <a:r>
              <a:rPr lang="en-US" b="1" dirty="0" smtClean="0"/>
              <a:t>analyze:</a:t>
            </a:r>
            <a:endParaRPr lang="en-US" b="1" dirty="0"/>
          </a:p>
          <a:p>
            <a:pPr lvl="0"/>
            <a:r>
              <a:rPr lang="en-US" b="1" dirty="0" smtClean="0"/>
              <a:t>									</a:t>
            </a:r>
          </a:p>
          <a:p>
            <a:pPr lvl="0" algn="ctr"/>
            <a:r>
              <a:rPr lang="en-US" b="1" dirty="0" smtClean="0"/>
              <a:t>1. Where </a:t>
            </a:r>
            <a:r>
              <a:rPr lang="en-US" b="1" dirty="0"/>
              <a:t>exposed?</a:t>
            </a:r>
          </a:p>
          <a:p>
            <a:pPr lvl="0" algn="ctr"/>
            <a:endParaRPr lang="en-US" b="1" dirty="0" smtClean="0"/>
          </a:p>
          <a:p>
            <a:pPr lvl="0" algn="ctr"/>
            <a:r>
              <a:rPr lang="en-US" b="1" dirty="0" smtClean="0"/>
              <a:t>2. When </a:t>
            </a:r>
            <a:r>
              <a:rPr lang="en-US" b="1" dirty="0"/>
              <a:t>Exposed?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4362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Where Exposed?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425" y="1118586"/>
            <a:ext cx="8377676" cy="516507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1" dirty="0" smtClean="0"/>
              <a:t>Standard </a:t>
            </a:r>
            <a:r>
              <a:rPr lang="en-US" b="1" dirty="0"/>
              <a:t>of proof regarding an occupational disease is: “more likely than not an employee was exposed at work”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		Lyme </a:t>
            </a:r>
            <a:r>
              <a:rPr lang="en-US" b="1" dirty="0"/>
              <a:t>Disease Case: Bird v. Somerset Hills Golf Club</a:t>
            </a:r>
          </a:p>
          <a:p>
            <a:pPr lvl="2"/>
            <a:r>
              <a:rPr lang="en-US" b="1" dirty="0" smtClean="0"/>
              <a:t>	No </a:t>
            </a:r>
            <a:r>
              <a:rPr lang="en-US" b="1" dirty="0"/>
              <a:t>symptoms until much </a:t>
            </a:r>
            <a:r>
              <a:rPr lang="en-US" b="1" dirty="0" smtClean="0"/>
              <a:t>later.</a:t>
            </a:r>
            <a:endParaRPr lang="en-US" b="1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1" dirty="0" err="1"/>
              <a:t>Covid</a:t>
            </a:r>
            <a:r>
              <a:rPr lang="en-US" b="1" dirty="0"/>
              <a:t> Claims: a bill enacted into law makes a “presumption” that </a:t>
            </a:r>
            <a:r>
              <a:rPr lang="en-US" b="1" dirty="0" err="1"/>
              <a:t>Covid</a:t>
            </a:r>
            <a:r>
              <a:rPr lang="en-US" b="1" dirty="0"/>
              <a:t> 19 was contracted at work if you are an essential </a:t>
            </a:r>
            <a:r>
              <a:rPr lang="en-US" b="1" dirty="0" smtClean="0"/>
              <a:t>worker: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Grocery </a:t>
            </a:r>
            <a:r>
              <a:rPr lang="en-US" sz="2000" b="1" dirty="0"/>
              <a:t>store </a:t>
            </a:r>
            <a:r>
              <a:rPr lang="en-US" sz="2000" b="1" dirty="0" smtClean="0"/>
              <a:t>clerks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Gas attendants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Cashiers</a:t>
            </a:r>
            <a:endParaRPr lang="en-US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Construction workers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Police, Fire, First Responders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Doctors, Nurses</a:t>
            </a:r>
            <a:endParaRPr lang="en-US" sz="2000" b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48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When Exposed?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8586"/>
            <a:ext cx="8278588" cy="516507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1" dirty="0"/>
              <a:t>No date certain: but if an employee contracts </a:t>
            </a:r>
            <a:r>
              <a:rPr lang="en-US" b="1" dirty="0" err="1"/>
              <a:t>Covid</a:t>
            </a:r>
            <a:r>
              <a:rPr lang="en-US" b="1" dirty="0"/>
              <a:t> 19 </a:t>
            </a:r>
            <a:r>
              <a:rPr lang="en-US" b="1" dirty="0" smtClean="0"/>
              <a:t>they have </a:t>
            </a:r>
            <a:r>
              <a:rPr lang="en-US" b="1" dirty="0"/>
              <a:t>90 days to file claim once reasonable know it was work related.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 smtClean="0"/>
              <a:t>Essential </a:t>
            </a:r>
            <a:r>
              <a:rPr lang="en-US" b="1" u="sng" dirty="0"/>
              <a:t>employees</a:t>
            </a:r>
            <a:r>
              <a:rPr lang="en-US" dirty="0"/>
              <a:t>: presumed work </a:t>
            </a:r>
            <a:r>
              <a:rPr lang="en-US" dirty="0" smtClean="0"/>
              <a:t>related.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 smtClean="0"/>
              <a:t>Non-Essential </a:t>
            </a:r>
            <a:r>
              <a:rPr lang="en-US" b="1" u="sng" dirty="0"/>
              <a:t>employees</a:t>
            </a:r>
            <a:r>
              <a:rPr lang="en-US" dirty="0"/>
              <a:t>: need proofs that was contracted from 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8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 smtClean="0"/>
              <a:t>Covid</a:t>
            </a:r>
            <a:r>
              <a:rPr lang="en-US" sz="3600" dirty="0" smtClean="0"/>
              <a:t> 19 and the Office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8586"/>
            <a:ext cx="8278588" cy="5165074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Key Points:</a:t>
            </a:r>
            <a:endParaRPr lang="en-US" u="sng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No presumption work related.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Employee has burden of proof.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Group of employees exposed: good evidence exposure at the office.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protective measures taken at office: for example: Plexiglas dividers, temperature checks, hybrid scheduling, quarantine if potentially exposed.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Protect your office from these claims!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Psychological Claim: it is coming. . . 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protective measures taken or enforced;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Fear of working;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Employee “bullying” of other employees utilizing protective measures – masks, shields, social distancing, cleaning,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06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r>
              <a:rPr lang="en-US" dirty="0" smtClean="0"/>
              <a:t> 19 Workers Compensation claims: uncertainties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5" y="1657350"/>
            <a:ext cx="9439860" cy="462631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err="1"/>
              <a:t>Covid</a:t>
            </a:r>
            <a:r>
              <a:rPr lang="en-US" b="1" dirty="0"/>
              <a:t> 19 Workers’ compensation claims do indeed have serious problems at this point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We don’t understand the disease well or how it affects the body.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We don’t know the long term effects of the disease.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Does it cause permanent injury?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No real Experts on the disease. Still evolving </a:t>
            </a:r>
            <a:r>
              <a:rPr lang="en-US" dirty="0" smtClean="0"/>
              <a:t>science.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Workers’ Compensation and Vaccinations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 err="1"/>
              <a:t>Covid</a:t>
            </a:r>
            <a:r>
              <a:rPr lang="en-US" b="1" dirty="0"/>
              <a:t> 19 Workers’ Compensation Claims regarding </a:t>
            </a:r>
            <a:r>
              <a:rPr lang="en-US" b="1" dirty="0" smtClean="0"/>
              <a:t>vaccinations fits into two different categories:</a:t>
            </a: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Vaccinations required by an employer: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Injuries related to the vaccination: work related and hence, compensable injury. </a:t>
            </a:r>
            <a:r>
              <a:rPr lang="en-US" dirty="0" smtClean="0"/>
              <a:t>(analogous to the office outing </a:t>
            </a:r>
            <a:r>
              <a:rPr lang="en-US" dirty="0"/>
              <a:t>case)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Vaccinations recommended by employer.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Injuries related to the vaccination: not work related and hence, not compensable.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Workers’ Compensation and Retaliation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New Jersey workers’ compensation law prohibits retaliation against someone simply because he or she has pursued, inquired about or exercised his or her rights under the Workers’ Compensation statute. </a:t>
            </a:r>
          </a:p>
        </p:txBody>
      </p:sp>
    </p:spTree>
    <p:extLst>
      <p:ext uri="{BB962C8B-B14F-4D97-AF65-F5344CB8AC3E}">
        <p14:creationId xmlns:p14="http://schemas.microsoft.com/office/powerpoint/2010/main" val="40957984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Home Point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algn="ctr"/>
            <a:r>
              <a:rPr lang="en-US" sz="4000" b="1" dirty="0" smtClean="0"/>
              <a:t>Be proactive on enforcing protective measures.</a:t>
            </a:r>
          </a:p>
          <a:p>
            <a:pPr algn="ctr"/>
            <a:endParaRPr lang="en-US" sz="40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pPr algn="ctr"/>
            <a:r>
              <a:rPr lang="en-US" sz="4400" dirty="0" smtClean="0"/>
              <a:t>Let’s Review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91307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8344"/>
            <a:ext cx="9144000" cy="73331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Connect with Laddey, Clark and Ryan, LLP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75513" y="1081656"/>
            <a:ext cx="8278588" cy="52020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	</a:t>
            </a:r>
            <a:r>
              <a:rPr lang="en-US" sz="2300" dirty="0"/>
              <a:t>	  Like us		     Connect with us		       Follow us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371" y="166075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166075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42" y="1702935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0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With the exception of places of public accommodation, Employers can return their employees to a safe workplace</a:t>
            </a:r>
          </a:p>
        </p:txBody>
      </p:sp>
    </p:spTree>
    <p:extLst>
      <p:ext uri="{BB962C8B-B14F-4D97-AF65-F5344CB8AC3E}">
        <p14:creationId xmlns:p14="http://schemas.microsoft.com/office/powerpoint/2010/main" val="148952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Following Proper Protocols: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Social Distancing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/>
              <a:t>Wearing </a:t>
            </a:r>
            <a:r>
              <a:rPr lang="en-US" sz="3600" dirty="0"/>
              <a:t>of Facemasks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Washing of Hands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Sanitizing Surfaces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Employee Screening</a:t>
            </a:r>
          </a:p>
          <a:p>
            <a:r>
              <a:rPr lang="en-US" dirty="0"/>
              <a:t>* NJ Executive Order 192</a:t>
            </a:r>
          </a:p>
        </p:txBody>
      </p:sp>
    </p:spTree>
    <p:extLst>
      <p:ext uri="{BB962C8B-B14F-4D97-AF65-F5344CB8AC3E}">
        <p14:creationId xmlns:p14="http://schemas.microsoft.com/office/powerpoint/2010/main" val="234717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Safe workplace conditions are monitored and enforced by:</a:t>
            </a:r>
          </a:p>
          <a:p>
            <a:pPr algn="ctr"/>
            <a:r>
              <a:rPr lang="en-US" sz="3600" dirty="0"/>
              <a:t>NJ State Department of Labor (NJ.GOV/LABOR)</a:t>
            </a:r>
          </a:p>
          <a:p>
            <a:pPr algn="ctr"/>
            <a:r>
              <a:rPr lang="en-US" sz="3600" dirty="0"/>
              <a:t>OSHA: Occupational Safety and Health Administration (OSHA.GOV)</a:t>
            </a:r>
          </a:p>
        </p:txBody>
      </p:sp>
    </p:spTree>
    <p:extLst>
      <p:ext uri="{BB962C8B-B14F-4D97-AF65-F5344CB8AC3E}">
        <p14:creationId xmlns:p14="http://schemas.microsoft.com/office/powerpoint/2010/main" val="203331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“You have the Right to a Safe Workplace”</a:t>
            </a:r>
          </a:p>
          <a:p>
            <a:r>
              <a:rPr lang="en-US" sz="3600" dirty="0"/>
              <a:t>																-OSHA Website</a:t>
            </a:r>
          </a:p>
        </p:txBody>
      </p:sp>
    </p:spTree>
    <p:extLst>
      <p:ext uri="{BB962C8B-B14F-4D97-AF65-F5344CB8AC3E}">
        <p14:creationId xmlns:p14="http://schemas.microsoft.com/office/powerpoint/2010/main" val="35750457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1583</Words>
  <Application>Microsoft Office PowerPoint</Application>
  <PresentationFormat>Widescreen</PresentationFormat>
  <Paragraphs>264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Courier New</vt:lpstr>
      <vt:lpstr>Minion Pro</vt:lpstr>
      <vt:lpstr>Wingdings</vt:lpstr>
      <vt:lpstr>1_Office Theme</vt:lpstr>
      <vt:lpstr>PowerPoint Presentation</vt:lpstr>
      <vt:lpstr>Disclaimer</vt:lpstr>
      <vt:lpstr>Topics to Be Covered</vt:lpstr>
      <vt:lpstr>Key Takeaways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Executive Order 192:</vt:lpstr>
      <vt:lpstr>Executive Order 192:</vt:lpstr>
      <vt:lpstr>NJAC 12:70</vt:lpstr>
      <vt:lpstr>NJAC 12:70</vt:lpstr>
      <vt:lpstr>Federal Emergency Paid Sick Leave</vt:lpstr>
      <vt:lpstr>NJ Family Leave Act (NJFLA)</vt:lpstr>
      <vt:lpstr>NJ Earned Sick Leave</vt:lpstr>
      <vt:lpstr>NJ Temporary Disability Insurance</vt:lpstr>
      <vt:lpstr>Workers’ Compensation</vt:lpstr>
      <vt:lpstr>Mandatory Vaccines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Workers Compensation Claims related to Covid 19:  </vt:lpstr>
      <vt:lpstr>Workers’ Compensation in a Nutshell</vt:lpstr>
      <vt:lpstr>COVID 19</vt:lpstr>
      <vt:lpstr>Where Exposed?</vt:lpstr>
      <vt:lpstr>When Exposed?</vt:lpstr>
      <vt:lpstr>Covid 19 and the Office Environment</vt:lpstr>
      <vt:lpstr>Covid 19 Workers Compensation claims: uncertainties</vt:lpstr>
      <vt:lpstr>Workers’ Compensation and Vaccinations</vt:lpstr>
      <vt:lpstr>Workers’ Compensation and Retaliation </vt:lpstr>
      <vt:lpstr>Take Home Point</vt:lpstr>
      <vt:lpstr>Connect with Laddey, Clark and Ryan, LLP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Charlee L. Gee</dc:creator>
  <cp:lastModifiedBy>Robbin M. Dolan</cp:lastModifiedBy>
  <cp:revision>174</cp:revision>
  <cp:lastPrinted>2021-04-20T18:27:04Z</cp:lastPrinted>
  <dcterms:created xsi:type="dcterms:W3CDTF">2019-04-16T21:05:08Z</dcterms:created>
  <dcterms:modified xsi:type="dcterms:W3CDTF">2021-04-20T18:54:29Z</dcterms:modified>
</cp:coreProperties>
</file>